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C73E1F-B3F1-4D80-9C7B-3CEC2D145CF2}" type="datetimeFigureOut">
              <a:rPr lang="nl-NL" smtClean="0"/>
              <a:t>26-1-2016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02C44B-DE9A-471A-AE9B-87B063EB710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yqwDwisiC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3U_lU-CbxlQ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Aow</a:t>
            </a:r>
            <a:r>
              <a:rPr lang="nl-NL" dirty="0" smtClean="0"/>
              <a:t> en pensioenen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Sociale zekerheid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04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Waardevast/welvaartsvast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573710"/>
              </p:ext>
            </p:extLst>
          </p:nvPr>
        </p:nvGraphicFramePr>
        <p:xfrm>
          <a:off x="539552" y="1556792"/>
          <a:ext cx="8280920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56184"/>
                <a:gridCol w="1584176"/>
                <a:gridCol w="3456384"/>
              </a:tblGrid>
              <a:tr h="1584176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Pensioen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2014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2015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Inflatie stijgt</a:t>
                      </a:r>
                      <a:r>
                        <a:rPr lang="nl-NL" sz="2400" baseline="0" dirty="0" smtClean="0"/>
                        <a:t> elk jaar gemiddeld met 2%</a:t>
                      </a:r>
                      <a:endParaRPr lang="nl-NL" sz="2400" dirty="0"/>
                    </a:p>
                  </a:txBody>
                  <a:tcPr/>
                </a:tc>
              </a:tr>
              <a:tr h="1584176">
                <a:tc>
                  <a:txBody>
                    <a:bodyPr/>
                    <a:lstStyle/>
                    <a:p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€ 22.000,-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€ </a:t>
                      </a:r>
                      <a:r>
                        <a:rPr lang="nl-NL" sz="2400" dirty="0" smtClean="0"/>
                        <a:t>22.600</a:t>
                      </a:r>
                      <a:r>
                        <a:rPr lang="nl-NL" sz="2400" dirty="0" smtClean="0"/>
                        <a:t>,-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Inkomen stijgt elk jaar gemiddeld met 3%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3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verzekering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000" b="1" dirty="0" smtClean="0"/>
              <a:t>Verzekeringen</a:t>
            </a:r>
            <a:r>
              <a:rPr lang="nl-NL" sz="2000" dirty="0" smtClean="0"/>
              <a:t> ( betaald uit inkomstenbelasting, sociale premies)</a:t>
            </a:r>
          </a:p>
          <a:p>
            <a:pPr marL="0" indent="0">
              <a:buNone/>
            </a:pPr>
            <a:endParaRPr lang="nl-NL" sz="2000" dirty="0" smtClean="0"/>
          </a:p>
          <a:p>
            <a:pPr lvl="1"/>
            <a:r>
              <a:rPr lang="nl-NL" sz="1800" u="sng" dirty="0" smtClean="0"/>
              <a:t>Volksverzekeringen</a:t>
            </a:r>
          </a:p>
          <a:p>
            <a:pPr lvl="2"/>
            <a:r>
              <a:rPr lang="nl-NL" sz="1800" dirty="0" smtClean="0"/>
              <a:t>AOW</a:t>
            </a:r>
          </a:p>
          <a:p>
            <a:pPr lvl="2"/>
            <a:r>
              <a:rPr lang="nl-NL" sz="1800" dirty="0" smtClean="0"/>
              <a:t>ANW</a:t>
            </a:r>
          </a:p>
          <a:p>
            <a:pPr lvl="2"/>
            <a:r>
              <a:rPr lang="nl-NL" sz="1800" dirty="0" smtClean="0"/>
              <a:t>AWBZ</a:t>
            </a:r>
          </a:p>
          <a:p>
            <a:pPr lvl="2"/>
            <a:r>
              <a:rPr lang="nl-NL" sz="1800" dirty="0" smtClean="0"/>
              <a:t>AKW</a:t>
            </a:r>
          </a:p>
          <a:p>
            <a:pPr lvl="1"/>
            <a:r>
              <a:rPr lang="nl-NL" sz="1800" u="sng" dirty="0" smtClean="0"/>
              <a:t>Werknemersverzekeringen</a:t>
            </a:r>
          </a:p>
          <a:p>
            <a:pPr lvl="2"/>
            <a:r>
              <a:rPr lang="nl-NL" sz="1900" dirty="0" smtClean="0"/>
              <a:t>WW</a:t>
            </a:r>
          </a:p>
          <a:p>
            <a:pPr lvl="2"/>
            <a:r>
              <a:rPr lang="nl-NL" sz="1900" dirty="0" smtClean="0"/>
              <a:t>ZW</a:t>
            </a:r>
          </a:p>
          <a:p>
            <a:pPr lvl="2"/>
            <a:r>
              <a:rPr lang="nl-NL" sz="1900" dirty="0" smtClean="0"/>
              <a:t>WIA (vroeger WAO</a:t>
            </a:r>
            <a:r>
              <a:rPr lang="nl-NL" dirty="0" smtClean="0"/>
              <a:t>)</a:t>
            </a:r>
          </a:p>
          <a:p>
            <a:pPr marL="914400" lvl="2" indent="0">
              <a:buNone/>
            </a:pPr>
            <a:endParaRPr lang="nl-NL" dirty="0"/>
          </a:p>
          <a:p>
            <a:r>
              <a:rPr lang="nl-NL" sz="2000" b="1" dirty="0" smtClean="0"/>
              <a:t>Voorzieningen </a:t>
            </a:r>
            <a:r>
              <a:rPr lang="nl-NL" sz="2000" dirty="0" smtClean="0"/>
              <a:t>( betaald uit indirecte belastingen, zoals btw)</a:t>
            </a:r>
          </a:p>
          <a:p>
            <a:pPr lvl="2"/>
            <a:r>
              <a:rPr lang="nl-NL" sz="1800" dirty="0" smtClean="0"/>
              <a:t>Bijstand</a:t>
            </a:r>
          </a:p>
          <a:p>
            <a:pPr lvl="2"/>
            <a:r>
              <a:rPr lang="nl-NL" sz="1800" dirty="0" smtClean="0"/>
              <a:t>Wajong</a:t>
            </a:r>
          </a:p>
          <a:p>
            <a:pPr lvl="1"/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0648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5yqwDwisiC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550" y="1576388"/>
            <a:ext cx="6840538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09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Vergrijzing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AOW</a:t>
            </a:r>
          </a:p>
          <a:p>
            <a:endParaRPr lang="nl-NL" dirty="0"/>
          </a:p>
          <a:p>
            <a:r>
              <a:rPr lang="nl-NL" dirty="0" smtClean="0"/>
              <a:t>Bedrijfspensioen</a:t>
            </a:r>
          </a:p>
          <a:p>
            <a:endParaRPr lang="nl-NL" dirty="0"/>
          </a:p>
          <a:p>
            <a:r>
              <a:rPr lang="nl-NL" dirty="0" smtClean="0"/>
              <a:t>Individueel pensioen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49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AOW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Algemene ouderdomswet</a:t>
            </a:r>
          </a:p>
          <a:p>
            <a:r>
              <a:rPr lang="nl-NL" sz="2800" dirty="0" smtClean="0"/>
              <a:t>Geldt voor iedereen (volksverzekering)</a:t>
            </a:r>
          </a:p>
          <a:p>
            <a:r>
              <a:rPr lang="nl-NL" sz="2800" dirty="0" smtClean="0"/>
              <a:t>Financiering omslagstelsel </a:t>
            </a:r>
          </a:p>
          <a:p>
            <a:pPr marL="0" indent="0">
              <a:buNone/>
            </a:pPr>
            <a:r>
              <a:rPr lang="nl-NL" sz="2800" dirty="0"/>
              <a:t>	</a:t>
            </a:r>
            <a:r>
              <a:rPr lang="nl-NL" sz="1800" dirty="0" smtClean="0"/>
              <a:t>- werkenden betalen via inkomstenbelasting voor de ouderen. 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18082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Pensioen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Via kapitaaldekkingsstelsel(bedrijfspensioen) </a:t>
            </a:r>
          </a:p>
          <a:p>
            <a:pPr lvl="2"/>
            <a:r>
              <a:rPr lang="nl-NL" sz="2000" dirty="0" smtClean="0"/>
              <a:t>iedereen spaart zijn eigen pensioen als hij/zij werkt (hoe meer je hebt gewerkt/verdiend, hoe groter je pensioen)</a:t>
            </a:r>
          </a:p>
          <a:p>
            <a:pPr lvl="2"/>
            <a:endParaRPr lang="nl-NL" sz="2000" dirty="0" smtClean="0"/>
          </a:p>
          <a:p>
            <a:r>
              <a:rPr lang="nl-NL" sz="2400" dirty="0" smtClean="0"/>
              <a:t>Pensioenfonds belegt voor jou</a:t>
            </a:r>
          </a:p>
          <a:p>
            <a:pPr marL="0" indent="0">
              <a:buNone/>
            </a:pPr>
            <a:endParaRPr lang="nl-NL" sz="2400" dirty="0" smtClean="0"/>
          </a:p>
          <a:p>
            <a:r>
              <a:rPr lang="nl-NL" sz="2400" dirty="0" smtClean="0"/>
              <a:t>Individueel pensioen (je spaart je eigen pensioen)</a:t>
            </a:r>
          </a:p>
          <a:p>
            <a:endParaRPr lang="nl-NL" sz="2400" dirty="0"/>
          </a:p>
          <a:p>
            <a:endParaRPr lang="nl-NL" sz="2400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062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Vergrijzing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Grijze druk neemt steeds meer toe</a:t>
            </a:r>
          </a:p>
          <a:p>
            <a:endParaRPr lang="nl-NL" dirty="0" smtClean="0"/>
          </a:p>
          <a:p>
            <a:pPr lvl="1"/>
            <a:r>
              <a:rPr lang="nl-NL" sz="1800" dirty="0" smtClean="0"/>
              <a:t>Aantal personen 67+/ beroepsgeschikte bevolking * 100%</a:t>
            </a:r>
          </a:p>
          <a:p>
            <a:pPr lvl="1"/>
            <a:endParaRPr lang="nl-NL" sz="1800" dirty="0"/>
          </a:p>
          <a:p>
            <a:pPr lvl="1"/>
            <a:endParaRPr lang="nl-NL" sz="1800" dirty="0" smtClean="0"/>
          </a:p>
          <a:p>
            <a:pPr lvl="1"/>
            <a:r>
              <a:rPr lang="nl-NL" sz="1800" dirty="0" smtClean="0"/>
              <a:t>2 NADELEN (omslagstelsel)</a:t>
            </a:r>
          </a:p>
          <a:p>
            <a:pPr lvl="2"/>
            <a:r>
              <a:rPr lang="nl-NL" sz="1400" dirty="0" smtClean="0"/>
              <a:t>Steeds minder jongeren moeten betalen voor een steeds grotere groep oude mensen.</a:t>
            </a:r>
          </a:p>
          <a:p>
            <a:pPr lvl="2"/>
            <a:endParaRPr lang="nl-NL" sz="1400" dirty="0"/>
          </a:p>
          <a:p>
            <a:pPr marL="914400" lvl="2" indent="0">
              <a:buNone/>
            </a:pPr>
            <a:endParaRPr lang="nl-NL" sz="1400" dirty="0" smtClean="0"/>
          </a:p>
        </p:txBody>
      </p:sp>
    </p:spTree>
    <p:extLst>
      <p:ext uri="{BB962C8B-B14F-4D97-AF65-F5344CB8AC3E}">
        <p14:creationId xmlns:p14="http://schemas.microsoft.com/office/powerpoint/2010/main" val="9352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Pensioenfonds Nederland</a:t>
            </a:r>
            <a:br>
              <a:rPr lang="nl-NL" dirty="0" smtClean="0"/>
            </a:br>
            <a:r>
              <a:rPr lang="nl-NL" dirty="0" smtClean="0"/>
              <a:t>Beste ter wereld??</a:t>
            </a:r>
            <a:endParaRPr lang="nl-NL" dirty="0"/>
          </a:p>
        </p:txBody>
      </p:sp>
      <p:pic>
        <p:nvPicPr>
          <p:cNvPr id="4" name="3U_lU-Cbxl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5536" y="1628800"/>
            <a:ext cx="849694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0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Waardevast en welvaartsvast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Waardevast</a:t>
            </a:r>
          </a:p>
          <a:p>
            <a:pPr lvl="1"/>
            <a:r>
              <a:rPr lang="nl-NL" dirty="0" smtClean="0"/>
              <a:t>Pensioen/uitkering stijgt mee met het gemiddelde prijspeil (inflatie) </a:t>
            </a:r>
          </a:p>
          <a:p>
            <a:r>
              <a:rPr lang="nl-NL" dirty="0" smtClean="0"/>
              <a:t>Welvaartsvast</a:t>
            </a:r>
          </a:p>
          <a:p>
            <a:pPr lvl="1"/>
            <a:r>
              <a:rPr lang="nl-NL" dirty="0" smtClean="0"/>
              <a:t>Pensioen/uitkering stijgt mee met het gemiddelde inkomen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956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</TotalTime>
  <Words>178</Words>
  <Application>Microsoft Office PowerPoint</Application>
  <PresentationFormat>Diavoorstelling (4:3)</PresentationFormat>
  <Paragraphs>59</Paragraphs>
  <Slides>10</Slides>
  <Notes>0</Notes>
  <HiddenSlides>0</HiddenSlides>
  <MMClips>2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Apotheker</vt:lpstr>
      <vt:lpstr>Sociale zekerheid</vt:lpstr>
      <vt:lpstr>Sociale verzekering </vt:lpstr>
      <vt:lpstr>PowerPoint-presentatie</vt:lpstr>
      <vt:lpstr>Vergrijzing</vt:lpstr>
      <vt:lpstr>AOW</vt:lpstr>
      <vt:lpstr>Pensioen</vt:lpstr>
      <vt:lpstr>Vergrijzing</vt:lpstr>
      <vt:lpstr>Pensioenfonds Nederland Beste ter wereld??</vt:lpstr>
      <vt:lpstr>Waardevast en welvaartsvast</vt:lpstr>
      <vt:lpstr>Waardevast/welvaartsvast</vt:lpstr>
    </vt:vector>
  </TitlesOfParts>
  <Company>GO|ON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zekerheid</dc:title>
  <dc:creator>Alberts, R.J.</dc:creator>
  <cp:lastModifiedBy>Alberts, R.J.</cp:lastModifiedBy>
  <cp:revision>5</cp:revision>
  <dcterms:created xsi:type="dcterms:W3CDTF">2016-01-26T09:24:19Z</dcterms:created>
  <dcterms:modified xsi:type="dcterms:W3CDTF">2016-01-26T10:13:13Z</dcterms:modified>
</cp:coreProperties>
</file>